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2" r:id="rId4"/>
    <p:sldId id="267" r:id="rId5"/>
    <p:sldId id="268" r:id="rId6"/>
    <p:sldId id="266" r:id="rId7"/>
    <p:sldId id="270" r:id="rId8"/>
    <p:sldId id="273" r:id="rId9"/>
    <p:sldId id="274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min Zhu" initials="GZ" lastIdx="1" clrIdx="0">
    <p:extLst>
      <p:ext uri="{19B8F6BF-5375-455C-9EA6-DF929625EA0E}">
        <p15:presenceInfo xmlns:p15="http://schemas.microsoft.com/office/powerpoint/2012/main" userId="Guimin Zh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34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22054-9FD0-4963-8A22-41DDFAFE802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DE4E8-B0E9-401B-B107-E1E89FC9B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5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2 spikes of COVID-19 as I presented before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83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population and population density greater than a threshold.</a:t>
            </a:r>
          </a:p>
          <a:p>
            <a:endParaRPr lang="en-US" dirty="0"/>
          </a:p>
          <a:p>
            <a:r>
              <a:rPr lang="en-US" dirty="0"/>
              <a:t>Python: </a:t>
            </a:r>
            <a:r>
              <a:rPr lang="en-US" dirty="0" err="1"/>
              <a:t>AgglomerativeClustering</a:t>
            </a:r>
            <a:r>
              <a:rPr lang="en-US" dirty="0"/>
              <a:t> from scikit-learn with Queen contiguity (spatial weights) matrix and KNN matrix (where each observation is connected to its 4 nearest observations, instead of those it touches)</a:t>
            </a:r>
          </a:p>
          <a:p>
            <a:r>
              <a:rPr lang="en-US" dirty="0" err="1"/>
              <a:t>PySAL</a:t>
            </a:r>
            <a:r>
              <a:rPr lang="en-US" dirty="0"/>
              <a:t>: max-p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Education: northwest of DC (Silver Spring and Bethesda), and northwest of Baltimore (maybe Ellicott City and Towson)</a:t>
            </a:r>
          </a:p>
          <a:p>
            <a:endParaRPr lang="en-US" dirty="0"/>
          </a:p>
          <a:p>
            <a:r>
              <a:rPr lang="en-US" dirty="0"/>
              <a:t>Black: Prince George’s county and the “butter-fly” patterns in Baltimore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2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the first period has more cases. The second period shows less cases and less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5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collinearity (</a:t>
            </a:r>
            <a:r>
              <a:rPr lang="en-US" dirty="0" err="1"/>
              <a:t>corr</a:t>
            </a:r>
            <a:r>
              <a:rPr lang="en-US" dirty="0"/>
              <a:t>&gt;=0.75)</a:t>
            </a:r>
          </a:p>
          <a:p>
            <a:endParaRPr lang="en-US" dirty="0"/>
          </a:p>
          <a:p>
            <a:r>
              <a:rPr lang="en-US" dirty="0"/>
              <a:t>Notice: Whites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7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Overfitting: imbalanced dataset, smote &amp; oversampling</a:t>
            </a:r>
          </a:p>
          <a:p>
            <a:endParaRPr lang="en-US" dirty="0"/>
          </a:p>
          <a:p>
            <a:r>
              <a:rPr lang="en-US" dirty="0"/>
              <a:t>Both top: median household income, white, unemployment rate, black</a:t>
            </a:r>
          </a:p>
          <a:p>
            <a:endParaRPr lang="en-US" dirty="0"/>
          </a:p>
          <a:p>
            <a:r>
              <a:rPr lang="en-US" dirty="0"/>
              <a:t>Other, 80+: top -&gt; bottom</a:t>
            </a:r>
          </a:p>
          <a:p>
            <a:r>
              <a:rPr lang="en-US" dirty="0"/>
              <a:t>0-19, 40-59: going 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8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Hotspots: clustered -&gt; 5 separate 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34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might be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7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GWR &amp; MGWR: maybe pick top 5 variables and the dependent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E4E8-B0E9-401B-B107-E1E89FC9BD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9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7474-8C56-4613-9D58-295C1752B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5917F-D5FA-461D-B8FD-70D599FEE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6CE0A-A7E8-4B26-A88C-BE362220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76B29-573E-4019-BCC9-09A1E1F0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5C4E-01C8-4471-9BA5-C1DF6C81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81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BA28-6265-4F5C-AD88-8792232D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0F014-379D-44C1-83FC-06AC35B25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259E0-A30B-4649-BD12-CD2106C6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45F3C-2A04-4B29-92E8-EB63F2AB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7FACF-1652-41D9-808B-B1F2B858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3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523145-E6E8-43EB-9818-B7A71DD60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0EA0A-EFAC-4CA7-97E4-079299B1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A6F5A-CFC0-4998-A387-D7DD6453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9C7AE-3398-4348-A0C9-7C1BD0BD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369C-1F2B-4736-BDCA-1C3AEC65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58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C868-E0B6-4FAF-BF55-BD8C0EDA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9573-359B-4700-AD74-BFBA0846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7B9AB-089C-4456-B88E-D66841E5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6CE89-50A7-4984-814C-804DB733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1D0BC-228E-4FEB-A7C1-B572768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9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D560-0FE7-460B-8A7C-D4BAA024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60DD9-A99B-4BD5-9652-A3370270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72EE8-71BF-4E9B-83F2-145ACCB6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4EAFD-6C08-4788-8B03-F9557256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C277F-8544-4E2D-A7D8-47BF3EF9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3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C655-3E49-4CD2-876F-6DBBA458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4E9D-1514-4333-A54C-7DF6B76C4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F1BB2-B0C7-4C4B-A388-58E11F040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0AC8C-4981-40ED-AA49-25FC8FF7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BDC7A-31C0-47E1-B534-B3ACA4D0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6B2D0-A5E6-4EB5-A947-893D7CAE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6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A48DC-4DD5-4186-80A4-4D234877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89D7F-E587-43CB-BAE6-822E86DB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FF18E-E966-42B5-BD3D-29F282448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1902E-0B19-48A0-B623-4F0B9CEE2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83BD9-0AA0-444A-96B1-FB2C6EB9D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419B0-E339-4102-BACE-7A93F9E5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E8124-E91F-4CF6-B24C-35A1B93B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E71F5-CC55-452C-B947-7E7DBFA0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5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9647-51B7-4E42-AE6F-39287C31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75F84-0D34-4A9B-A86D-FEC2A2E8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C83E6-3D70-4155-9937-57323EE9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B4252-B327-4021-96BF-33062D9F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4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F0F4E-5E0E-4644-8E5F-33A73C46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F7357-2833-4904-B328-BAE95160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1D098-447C-4381-83D4-43A60AD47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94DF-5768-475C-959E-AB6C92474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36A7-A037-4F4E-B49F-A16D4D39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E66B0-5902-4639-8811-3464DEDCE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D73F6-1C86-4194-9C96-E0F8CECC3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BD89D-467D-4F32-A223-9D7AE10D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CB02D-6393-401D-A442-22063044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2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235E-62CD-47E9-A7DD-EE0CA494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68D98-15DF-48A7-95AE-BB4563B626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803E6-03D0-461F-9C59-39EA60788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EC22F-9862-4721-BC5F-7C5395E0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48EC2-0AA8-46AA-96AC-B452DA47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84A9A-85BF-46F2-A186-922846BC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D8469-C68D-48A0-8ABA-18ACF998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1E94F-4262-46E3-B346-A4C2C315A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8A85C-6449-4DD6-9BC9-0BF40A328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A9863-55A8-4917-8CA4-32992081C5E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B2F04-D2C5-4E6C-8CE8-81934006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C978B-066F-4B53-815C-419729355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91DEA-DE18-4E46-A50B-280769BB6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4861-CE92-4781-9743-35C885CEB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GEOG788P</a:t>
            </a:r>
            <a:br>
              <a:rPr lang="en-US" sz="4800" dirty="0"/>
            </a:br>
            <a:r>
              <a:rPr lang="en-US" sz="4800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3A0E0-9016-4562-91FF-2206E95AB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Guimin Zhu</a:t>
            </a:r>
          </a:p>
          <a:p>
            <a:r>
              <a:rPr lang="en-US" dirty="0"/>
              <a:t>Nov 19, 2020</a:t>
            </a:r>
          </a:p>
        </p:txBody>
      </p:sp>
    </p:spTree>
    <p:extLst>
      <p:ext uri="{BB962C8B-B14F-4D97-AF65-F5344CB8AC3E}">
        <p14:creationId xmlns:p14="http://schemas.microsoft.com/office/powerpoint/2010/main" val="1730934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D4BB-FBCF-4989-899A-82F9DC2E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3600-815D-4248-9B0B-03B598A0D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 numCol="2">
            <a:normAutofit/>
          </a:bodyPr>
          <a:lstStyle/>
          <a:p>
            <a:r>
              <a:rPr lang="en-US" strike="sngStrike" dirty="0"/>
              <a:t>Week #10 (11/02)</a:t>
            </a:r>
          </a:p>
          <a:p>
            <a:pPr lvl="1"/>
            <a:r>
              <a:rPr lang="en-US" strike="sngStrike" dirty="0"/>
              <a:t>Project Updates</a:t>
            </a:r>
          </a:p>
          <a:p>
            <a:pPr lvl="1"/>
            <a:r>
              <a:rPr lang="en-US" strike="sngStrike" dirty="0"/>
              <a:t>Question and solutions</a:t>
            </a:r>
          </a:p>
          <a:p>
            <a:pPr lvl="1"/>
            <a:endParaRPr lang="en-US" dirty="0"/>
          </a:p>
          <a:p>
            <a:r>
              <a:rPr lang="en-US" strike="sngStrike" dirty="0"/>
              <a:t>Week #11,12</a:t>
            </a:r>
          </a:p>
          <a:p>
            <a:pPr lvl="1"/>
            <a:r>
              <a:rPr lang="en-US" strike="sngStrike" dirty="0"/>
              <a:t>Modified spatiotemporal analysis</a:t>
            </a:r>
          </a:p>
          <a:p>
            <a:pPr lvl="1"/>
            <a:r>
              <a:rPr lang="en-US" dirty="0"/>
              <a:t>Spatial analysis (GWR) Python coding and debugging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Week #13 (11/23)</a:t>
            </a:r>
          </a:p>
          <a:p>
            <a:pPr lvl="1"/>
            <a:r>
              <a:rPr lang="en-US" dirty="0"/>
              <a:t>Project Updates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Wee #14, 15</a:t>
            </a:r>
          </a:p>
          <a:p>
            <a:pPr lvl="1"/>
            <a:r>
              <a:rPr lang="en-US" strike="sngStrike" dirty="0"/>
              <a:t>Other possible spatial analysis, e.g. hot spot, clustering, etc.</a:t>
            </a:r>
          </a:p>
          <a:p>
            <a:pPr lvl="1"/>
            <a:endParaRPr lang="en-US" dirty="0"/>
          </a:p>
          <a:p>
            <a:r>
              <a:rPr lang="en-US" dirty="0"/>
              <a:t>Week #16 (12/14)</a:t>
            </a:r>
          </a:p>
          <a:p>
            <a:pPr lvl="1"/>
            <a:r>
              <a:rPr lang="en-US" dirty="0"/>
              <a:t>Presentation and final report</a:t>
            </a:r>
          </a:p>
        </p:txBody>
      </p:sp>
    </p:spTree>
    <p:extLst>
      <p:ext uri="{BB962C8B-B14F-4D97-AF65-F5344CB8AC3E}">
        <p14:creationId xmlns:p14="http://schemas.microsoft.com/office/powerpoint/2010/main" val="370918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6B25-EE1D-4C86-89BD-D87513D32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Thanks</a:t>
            </a:r>
          </a:p>
          <a:p>
            <a:pPr algn="ctr"/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532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B08D8-2B65-4537-945A-17232980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0DDD9-9472-43E2-BA86-59FBF1299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Cleaned and processed </a:t>
            </a:r>
            <a:r>
              <a:rPr lang="en-US" dirty="0">
                <a:solidFill>
                  <a:srgbClr val="0070C0"/>
                </a:solidFill>
              </a:rPr>
              <a:t>2018 ACS </a:t>
            </a:r>
            <a:r>
              <a:rPr lang="en-US" dirty="0"/>
              <a:t>data (</a:t>
            </a:r>
            <a:r>
              <a:rPr lang="en-US" dirty="0">
                <a:solidFill>
                  <a:srgbClr val="0070C0"/>
                </a:solidFill>
              </a:rPr>
              <a:t>census tract </a:t>
            </a:r>
            <a:r>
              <a:rPr lang="en-US" dirty="0"/>
              <a:t>level)</a:t>
            </a:r>
          </a:p>
          <a:p>
            <a:pPr lvl="1"/>
            <a:endParaRPr lang="en-US" dirty="0"/>
          </a:p>
          <a:p>
            <a:r>
              <a:rPr lang="en-US" dirty="0"/>
              <a:t>Prepared the data frame</a:t>
            </a:r>
          </a:p>
          <a:p>
            <a:pPr lvl="1"/>
            <a:r>
              <a:rPr lang="en-US" dirty="0"/>
              <a:t>Cross walk the cases data from zip code level cases data to census tract level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Explanatory variables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Population density</a:t>
            </a:r>
          </a:p>
          <a:p>
            <a:pPr lvl="2"/>
            <a:r>
              <a:rPr lang="en-US" dirty="0"/>
              <a:t>Race/ethnicity (White, Black, Asian, Native, Other)</a:t>
            </a:r>
          </a:p>
          <a:p>
            <a:pPr lvl="2"/>
            <a:r>
              <a:rPr lang="en-US" dirty="0"/>
              <a:t>Age groups (0-19, 20-39, 40-59, 60-79, 80+)</a:t>
            </a:r>
          </a:p>
          <a:p>
            <a:pPr lvl="2"/>
            <a:r>
              <a:rPr lang="en-US" dirty="0"/>
              <a:t>Population with bachelor degree or higher</a:t>
            </a:r>
          </a:p>
          <a:p>
            <a:pPr lvl="2"/>
            <a:r>
              <a:rPr lang="en-US" dirty="0"/>
              <a:t>Population below poverty level, Median household income, Unemployment rate</a:t>
            </a:r>
          </a:p>
          <a:p>
            <a:pPr lvl="2"/>
            <a:r>
              <a:rPr lang="en-US" dirty="0"/>
              <a:t>Uninsured population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Dependent variable</a:t>
            </a:r>
            <a:r>
              <a:rPr lang="en-US" dirty="0"/>
              <a:t>: New COVID-19 positive cases in 03/15 – 06/30 and 07/01 – 08/31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1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2026-01A3-494D-AEC0-6FFB9924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>
                <a:solidFill>
                  <a:srgbClr val="0070C0"/>
                </a:solidFill>
              </a:rPr>
              <a:t>OLS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Random Forest </a:t>
            </a:r>
            <a:r>
              <a:rPr lang="en-US" dirty="0"/>
              <a:t>models</a:t>
            </a:r>
          </a:p>
          <a:p>
            <a:pPr lvl="1"/>
            <a:r>
              <a:rPr lang="en-US" dirty="0"/>
              <a:t>Filter out extreme records (1128/1394)</a:t>
            </a:r>
          </a:p>
          <a:p>
            <a:pPr lvl="1"/>
            <a:r>
              <a:rPr lang="en-US" dirty="0"/>
              <a:t>train-test split of 75% - 25%</a:t>
            </a:r>
          </a:p>
          <a:p>
            <a:pPr lvl="1"/>
            <a:r>
              <a:rPr lang="en-US" dirty="0"/>
              <a:t>5-fold cross-validation</a:t>
            </a:r>
          </a:p>
          <a:p>
            <a:pPr lvl="1"/>
            <a:endParaRPr lang="en-US" dirty="0"/>
          </a:p>
          <a:p>
            <a:r>
              <a:rPr lang="en-US" dirty="0"/>
              <a:t>Spatial clustering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Local </a:t>
            </a:r>
            <a:r>
              <a:rPr lang="en-US" dirty="0">
                <a:solidFill>
                  <a:srgbClr val="0070C0"/>
                </a:solidFill>
              </a:rPr>
              <a:t>Moran’s I</a:t>
            </a:r>
            <a:r>
              <a:rPr lang="en-US" dirty="0"/>
              <a:t> hot spots/cold spots analysis</a:t>
            </a:r>
          </a:p>
          <a:p>
            <a:pPr lvl="1"/>
            <a:r>
              <a:rPr lang="en-US" dirty="0"/>
              <a:t>Regionalization with </a:t>
            </a:r>
            <a:r>
              <a:rPr lang="en-US" dirty="0">
                <a:solidFill>
                  <a:srgbClr val="0070C0"/>
                </a:solidFill>
              </a:rPr>
              <a:t>K-Nearest Neighbor </a:t>
            </a:r>
            <a:r>
              <a:rPr lang="en-US" dirty="0"/>
              <a:t>matrix (k=5, 4 nearest neighbors)</a:t>
            </a:r>
          </a:p>
        </p:txBody>
      </p:sp>
    </p:spTree>
    <p:extLst>
      <p:ext uri="{BB962C8B-B14F-4D97-AF65-F5344CB8AC3E}">
        <p14:creationId xmlns:p14="http://schemas.microsoft.com/office/powerpoint/2010/main" val="53400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FC226DB-72DA-4131-B5B8-2C3E98625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7315200" cy="3657600"/>
          </a:xfrm>
          <a:prstGeom prst="rect">
            <a:avLst/>
          </a:prstGeom>
        </p:spPr>
      </p:pic>
      <p:pic>
        <p:nvPicPr>
          <p:cNvPr id="7" name="Picture 6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FDB680F-197C-44EB-91BE-98061F7EF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200400"/>
            <a:ext cx="73152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C2191F-1FA1-4E73-964F-BED5E7B27357}"/>
              </a:ext>
            </a:extLst>
          </p:cNvPr>
          <p:cNvSpPr txBox="1"/>
          <p:nvPr/>
        </p:nvSpPr>
        <p:spPr>
          <a:xfrm>
            <a:off x="2438400" y="3265714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Percent of population with bachelor’s degree or higher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7AE7D-6265-431B-8CAE-A51C8097427C}"/>
              </a:ext>
            </a:extLst>
          </p:cNvPr>
          <p:cNvSpPr txBox="1"/>
          <p:nvPr/>
        </p:nvSpPr>
        <p:spPr>
          <a:xfrm>
            <a:off x="2438400" y="6366588"/>
            <a:ext cx="731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Percent of Black population</a:t>
            </a:r>
          </a:p>
        </p:txBody>
      </p:sp>
    </p:spTree>
    <p:extLst>
      <p:ext uri="{BB962C8B-B14F-4D97-AF65-F5344CB8AC3E}">
        <p14:creationId xmlns:p14="http://schemas.microsoft.com/office/powerpoint/2010/main" val="43826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iece, food, dark, person&#10;&#10;Description automatically generated">
            <a:extLst>
              <a:ext uri="{FF2B5EF4-FFF2-40B4-BE49-F238E27FC236}">
                <a16:creationId xmlns:a16="http://schemas.microsoft.com/office/drawing/2014/main" id="{603B6824-91B9-4B71-8050-211D0B876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503850"/>
            <a:ext cx="9144000" cy="4572000"/>
          </a:xfrm>
          <a:prstGeom prst="rect">
            <a:avLst/>
          </a:prstGeom>
        </p:spPr>
      </p:pic>
      <p:pic>
        <p:nvPicPr>
          <p:cNvPr id="7" name="Picture 6" descr="A picture containing tree, food&#10;&#10;Description automatically generated">
            <a:extLst>
              <a:ext uri="{FF2B5EF4-FFF2-40B4-BE49-F238E27FC236}">
                <a16:creationId xmlns:a16="http://schemas.microsoft.com/office/drawing/2014/main" id="{3C81A7B9-1962-49B8-986A-9E1D9297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0"/>
            <a:ext cx="9144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DA524-3F2F-42ED-88ED-9A298C736D96}"/>
              </a:ext>
            </a:extLst>
          </p:cNvPr>
          <p:cNvSpPr txBox="1"/>
          <p:nvPr/>
        </p:nvSpPr>
        <p:spPr>
          <a:xfrm>
            <a:off x="1524000" y="288626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 COVID-19 positive cases 03/15 – 06/30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B2E-E05B-4171-AE88-6DFFE389764E}"/>
              </a:ext>
            </a:extLst>
          </p:cNvPr>
          <p:cNvSpPr txBox="1"/>
          <p:nvPr/>
        </p:nvSpPr>
        <p:spPr>
          <a:xfrm>
            <a:off x="1524000" y="598441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New COVID-19 positive cases 07/01 – 08/31</a:t>
            </a:r>
          </a:p>
        </p:txBody>
      </p:sp>
    </p:spTree>
    <p:extLst>
      <p:ext uri="{BB962C8B-B14F-4D97-AF65-F5344CB8AC3E}">
        <p14:creationId xmlns:p14="http://schemas.microsoft.com/office/powerpoint/2010/main" val="283364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4EBC5-1579-4F9A-825F-F5719D2F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36" y="564502"/>
            <a:ext cx="547972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9D40C-A46E-4470-9B02-762DB23EE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36" y="3785603"/>
            <a:ext cx="5413689" cy="27432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7B1BF1F-49F0-4455-B583-9F7D4E17A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05438"/>
              </p:ext>
            </p:extLst>
          </p:nvPr>
        </p:nvGraphicFramePr>
        <p:xfrm>
          <a:off x="1513701" y="2084139"/>
          <a:ext cx="3807969" cy="2966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98386">
                  <a:extLst>
                    <a:ext uri="{9D8B030D-6E8A-4147-A177-3AD203B41FA5}">
                      <a16:colId xmlns:a16="http://schemas.microsoft.com/office/drawing/2014/main" val="3127537044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458828768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3282825635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8143798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03/15 – 06/30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07/01 – 08/31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856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200" b="1" dirty="0"/>
                        <a:t>R2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0.5382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0.3808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34269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200" b="1" dirty="0"/>
                        <a:t>Adjusted R2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0.5316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0.3719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75555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sz="1200" b="1" dirty="0"/>
                        <a:t>Top</a:t>
                      </a:r>
                    </a:p>
                    <a:p>
                      <a:r>
                        <a:rPr lang="en-US" sz="1200" b="1" dirty="0"/>
                        <a:t>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(+)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Black (+)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2470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MHI (-)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MHI (-)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26745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Uninsured (+)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White (+)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7433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Black (+)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Unemployment (-)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7437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Unemployment (-)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 (+)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860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40E459F-E7B6-4DAB-808B-AE7C2611930E}"/>
              </a:ext>
            </a:extLst>
          </p:cNvPr>
          <p:cNvSpPr txBox="1"/>
          <p:nvPr/>
        </p:nvSpPr>
        <p:spPr>
          <a:xfrm>
            <a:off x="6162036" y="207899"/>
            <a:ext cx="5479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OLS for period 03/15 – 06/30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19EA5-A067-49B9-8778-4428C337FDDF}"/>
              </a:ext>
            </a:extLst>
          </p:cNvPr>
          <p:cNvSpPr txBox="1"/>
          <p:nvPr/>
        </p:nvSpPr>
        <p:spPr>
          <a:xfrm>
            <a:off x="6162036" y="3429000"/>
            <a:ext cx="5413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OLS for period 07/01 – 08/31</a:t>
            </a:r>
          </a:p>
        </p:txBody>
      </p:sp>
    </p:spTree>
    <p:extLst>
      <p:ext uri="{BB962C8B-B14F-4D97-AF65-F5344CB8AC3E}">
        <p14:creationId xmlns:p14="http://schemas.microsoft.com/office/powerpoint/2010/main" val="87791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4386149-262F-41F2-84DA-50DBC6199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824998"/>
              </p:ext>
            </p:extLst>
          </p:nvPr>
        </p:nvGraphicFramePr>
        <p:xfrm>
          <a:off x="3398485" y="416314"/>
          <a:ext cx="5413689" cy="1487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4563">
                  <a:extLst>
                    <a:ext uri="{9D8B030D-6E8A-4147-A177-3AD203B41FA5}">
                      <a16:colId xmlns:a16="http://schemas.microsoft.com/office/drawing/2014/main" val="3127537044"/>
                    </a:ext>
                  </a:extLst>
                </a:gridCol>
                <a:gridCol w="1804563">
                  <a:extLst>
                    <a:ext uri="{9D8B030D-6E8A-4147-A177-3AD203B41FA5}">
                      <a16:colId xmlns:a16="http://schemas.microsoft.com/office/drawing/2014/main" val="3282825635"/>
                    </a:ext>
                  </a:extLst>
                </a:gridCol>
                <a:gridCol w="1804563">
                  <a:extLst>
                    <a:ext uri="{9D8B030D-6E8A-4147-A177-3AD203B41FA5}">
                      <a16:colId xmlns:a16="http://schemas.microsoft.com/office/drawing/2014/main" val="814379804"/>
                    </a:ext>
                  </a:extLst>
                </a:gridCol>
              </a:tblGrid>
              <a:tr h="297426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03/15 – 06/30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07/01 – 08/31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8561"/>
                  </a:ext>
                </a:extLst>
              </a:tr>
              <a:tr h="297426">
                <a:tc>
                  <a:txBody>
                    <a:bodyPr/>
                    <a:lstStyle/>
                    <a:p>
                      <a:r>
                        <a:rPr lang="en-US" sz="1200" b="1" dirty="0"/>
                        <a:t>R2 – training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0.9113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342699"/>
                  </a:ext>
                </a:extLst>
              </a:tr>
              <a:tr h="297426">
                <a:tc>
                  <a:txBody>
                    <a:bodyPr/>
                    <a:lstStyle/>
                    <a:p>
                      <a:r>
                        <a:rPr lang="en-US" sz="1200" b="1" dirty="0"/>
                        <a:t>R2 –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0.3917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755555"/>
                  </a:ext>
                </a:extLst>
              </a:tr>
              <a:tr h="297426">
                <a:tc>
                  <a:txBody>
                    <a:bodyPr/>
                    <a:lstStyle/>
                    <a:p>
                      <a:r>
                        <a:rPr lang="en-US" sz="1200" b="1" dirty="0"/>
                        <a:t>RMSE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30.78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13.48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960790"/>
                  </a:ext>
                </a:extLst>
              </a:tr>
              <a:tr h="297426">
                <a:tc>
                  <a:txBody>
                    <a:bodyPr/>
                    <a:lstStyle/>
                    <a:p>
                      <a:r>
                        <a:rPr lang="en-US" sz="1200" b="1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9972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F9260A-23C5-4EAD-8035-C88AADA0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655" y="1903444"/>
            <a:ext cx="5714999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E9735-AFA3-4BE9-A610-DC75247E6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03444"/>
            <a:ext cx="5714999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53C94-0D44-4A9A-8807-CA00A869A28A}"/>
              </a:ext>
            </a:extLst>
          </p:cNvPr>
          <p:cNvSpPr txBox="1"/>
          <p:nvPr/>
        </p:nvSpPr>
        <p:spPr>
          <a:xfrm>
            <a:off x="371670" y="6198444"/>
            <a:ext cx="6255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Period 03/15 – 06/30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0FCC2-199F-40D6-8E7A-08235E2C1043}"/>
              </a:ext>
            </a:extLst>
          </p:cNvPr>
          <p:cNvSpPr txBox="1"/>
          <p:nvPr/>
        </p:nvSpPr>
        <p:spPr>
          <a:xfrm>
            <a:off x="5766700" y="6198443"/>
            <a:ext cx="6255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Period 07/01 – 08/31</a:t>
            </a:r>
          </a:p>
        </p:txBody>
      </p:sp>
    </p:spTree>
    <p:extLst>
      <p:ext uri="{BB962C8B-B14F-4D97-AF65-F5344CB8AC3E}">
        <p14:creationId xmlns:p14="http://schemas.microsoft.com/office/powerpoint/2010/main" val="33174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B6824-91B9-4B71-8050-211D0B876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-503850"/>
            <a:ext cx="9144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1A7B9-1962-49B8-986A-9E1D9297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286000"/>
            <a:ext cx="9144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DA524-3F2F-42ED-88ED-9A298C736D96}"/>
              </a:ext>
            </a:extLst>
          </p:cNvPr>
          <p:cNvSpPr txBox="1"/>
          <p:nvPr/>
        </p:nvSpPr>
        <p:spPr>
          <a:xfrm>
            <a:off x="1524000" y="288626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Hotspot analysis for new COVID-19 positive cases 03/15 – 06/30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B2E-E05B-4171-AE88-6DFFE389764E}"/>
              </a:ext>
            </a:extLst>
          </p:cNvPr>
          <p:cNvSpPr txBox="1"/>
          <p:nvPr/>
        </p:nvSpPr>
        <p:spPr>
          <a:xfrm>
            <a:off x="1524000" y="598441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Hotspot analysis for new COVID-19 positive cases 07/01 – 08/31</a:t>
            </a:r>
          </a:p>
        </p:txBody>
      </p:sp>
    </p:spTree>
    <p:extLst>
      <p:ext uri="{BB962C8B-B14F-4D97-AF65-F5344CB8AC3E}">
        <p14:creationId xmlns:p14="http://schemas.microsoft.com/office/powerpoint/2010/main" val="328737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B6824-91B9-4B71-8050-211D0B876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-503850"/>
            <a:ext cx="9144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1A7B9-1962-49B8-986A-9E1D9297A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500608"/>
            <a:ext cx="9144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DDA524-3F2F-42ED-88ED-9A298C736D96}"/>
              </a:ext>
            </a:extLst>
          </p:cNvPr>
          <p:cNvSpPr txBox="1"/>
          <p:nvPr/>
        </p:nvSpPr>
        <p:spPr>
          <a:xfrm>
            <a:off x="1524000" y="297024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Regionalization for new COVID-19 positive cases 03/15 – 06/30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4CB2E-E05B-4171-AE88-6DFFE389764E}"/>
              </a:ext>
            </a:extLst>
          </p:cNvPr>
          <p:cNvSpPr txBox="1"/>
          <p:nvPr/>
        </p:nvSpPr>
        <p:spPr>
          <a:xfrm>
            <a:off x="1524000" y="598441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Regionalization for new COVID-19 positive cases 07/01 – 08/31</a:t>
            </a:r>
          </a:p>
        </p:txBody>
      </p:sp>
    </p:spTree>
    <p:extLst>
      <p:ext uri="{BB962C8B-B14F-4D97-AF65-F5344CB8AC3E}">
        <p14:creationId xmlns:p14="http://schemas.microsoft.com/office/powerpoint/2010/main" val="2070490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562</Words>
  <Application>Microsoft Office PowerPoint</Application>
  <PresentationFormat>Widescreen</PresentationFormat>
  <Paragraphs>128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GEOG788P Project Update</vt:lpstr>
      <vt:lpstr>Project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Tentative Timeline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GEOG788P Project Update</dc:title>
  <dc:creator>Guimin Zhu</dc:creator>
  <cp:lastModifiedBy>Guimin Zhu</cp:lastModifiedBy>
  <cp:revision>57</cp:revision>
  <dcterms:created xsi:type="dcterms:W3CDTF">2020-11-01T20:09:04Z</dcterms:created>
  <dcterms:modified xsi:type="dcterms:W3CDTF">2020-12-07T03:16:06Z</dcterms:modified>
</cp:coreProperties>
</file>